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Robo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7" name="Leon Shang"/>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italic.fntdata"/><Relationship Id="rId10" Type="http://schemas.openxmlformats.org/officeDocument/2006/relationships/slide" Target="slides/slide4.xml"/><Relationship Id="rId32" Type="http://schemas.openxmlformats.org/officeDocument/2006/relationships/font" Target="fonts/Roboto-bold.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Roboto-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8-10-10T02:44:06.698">
    <p:pos x="6000" y="0"/>
    <p:text>1.process during Phase I
2.Demo of interface
3.Compare traditional tools
4.Better features than other groups</p:text>
  </p:cm>
  <p:cm authorId="0" idx="2" dt="2018-10-10T02:43:50.875">
    <p:pos x="6000" y="100"/>
    <p:text>_Marked as resolved_</p:text>
  </p:cm>
  <p:cm authorId="0" idx="3" dt="2018-10-10T02:44:06.698">
    <p:pos x="6000" y="200"/>
    <p:text>_Re-opened_</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4" dt="2018-10-10T02:35:12.094">
    <p:pos x="6000" y="0"/>
    <p:text>1.log in &amp; sign up
2.navigation(input places &amp; direction)
3.setting interface
4.emergency pop-up box</p:text>
  </p:cm>
  <p:cm authorId="0" idx="5" dt="2018-10-10T02:29:09.277">
    <p:pos x="6000" y="100"/>
    <p:text>in setting interface, we need to design a link to connect other accounts.</p:text>
  </p:cm>
  <p:cm authorId="0" idx="6" dt="2018-10-10T02:35:12.094">
    <p:pos x="6000" y="200"/>
    <p:text>1. homepage
2. input places
3. directing the route
4.emergency pop-up btn</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7" dt="2018-10-10T02:37:32.153">
    <p:pos x="6000" y="0"/>
    <p:text>emergency aid
1. help themselves
2. strangers near the road
3. relative users(family members &amp; agencies)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43c6e037a2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43c6e037a2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43c6e037a2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43c6e037a2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Voice Input: definitely we need this functionality so that the blind people can use this app.</a:t>
            </a:r>
            <a:endParaRPr/>
          </a:p>
          <a:p>
            <a:pPr indent="0" lvl="0" marL="0" rtl="0" algn="l">
              <a:spcBef>
                <a:spcPts val="0"/>
              </a:spcBef>
              <a:spcAft>
                <a:spcPts val="0"/>
              </a:spcAft>
              <a:buNone/>
            </a:pPr>
            <a:r>
              <a:rPr lang="en"/>
              <a:t>Handy emergency handling make it easy for the blind people who are in emergency situation to get firsthand help.</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c6f73a0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43c6e037a2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43c6e037a2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43c6e037a2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43c6e037a2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43c6e037a2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43c6e037a2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There is a remote monitor which can locate the users’ position. When the users’  stay in one place for a long time,  the monitor will send an alarm to guardians. Then , they can send a message to the users. By choosing safe or not( voice notice),  the guardians can know the cases of the users.</a:t>
            </a:r>
            <a:endParaRPr sz="1200">
              <a:latin typeface="Roboto"/>
              <a:ea typeface="Roboto"/>
              <a:cs typeface="Roboto"/>
              <a:sym typeface="Roboto"/>
            </a:endParaRPr>
          </a:p>
          <a:p>
            <a:pPr indent="0" lvl="0" marL="0" rtl="0" algn="l">
              <a:spcBef>
                <a:spcPts val="1600"/>
              </a:spcBef>
              <a:spcAft>
                <a:spcPts val="0"/>
              </a:spcAft>
              <a:buNone/>
            </a:pPr>
            <a:r>
              <a:t/>
            </a:r>
            <a:endParaRPr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43c6e037a2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43c6e037a2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43c6e037a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43c6e037a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43c6e037a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43c6e037a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33ac873c49_4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3ac873c49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33ac873c49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3ac873c49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33ac873c49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3ac873c49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33ac873c49_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3ac873c49_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Calibri"/>
                <a:ea typeface="Calibri"/>
                <a:cs typeface="Calibri"/>
                <a:sym typeface="Calibri"/>
              </a:rPr>
              <a:t> extensible to accommodate the following typical variations: variations in interface, language, definitive needs of the user, new features, new sensors and hardware, etc. The system shall be customizable to every user: e.g. volume, the interval of instructions, etc.</a:t>
            </a:r>
            <a:endParaRPr>
              <a:latin typeface="Calibri"/>
              <a:ea typeface="Calibri"/>
              <a:cs typeface="Calibri"/>
              <a:sym typeface="Calibri"/>
            </a:endParaRPr>
          </a:p>
          <a:p>
            <a:pPr indent="0" lvl="0" marL="0" rtl="0" algn="l">
              <a:lnSpc>
                <a:spcPct val="115000"/>
              </a:lnSpc>
              <a:spcBef>
                <a:spcPts val="1000"/>
              </a:spcBef>
              <a:spcAft>
                <a:spcPts val="1000"/>
              </a:spcAft>
              <a:buNone/>
            </a:pPr>
            <a:r>
              <a:t/>
            </a:r>
            <a:endParaRPr>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43c6e037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43c6e037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Have version updates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44eb4e402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44eb4e402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44eb4e4020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44eb4e4020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44eb4e4020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44eb4e4020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44eb4e4020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44eb4e4020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43c6e037a2_6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43c6e037a2_6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comments" Target="../comments/commen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comments" Target="../comments/commen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A86E8"/>
        </a:solidFill>
      </p:bgPr>
    </p:bg>
    <p:spTree>
      <p:nvGrpSpPr>
        <p:cNvPr id="66" name="Shape 66"/>
        <p:cNvGrpSpPr/>
        <p:nvPr/>
      </p:nvGrpSpPr>
      <p:grpSpPr>
        <a:xfrm>
          <a:off x="0" y="0"/>
          <a:ext cx="0" cy="0"/>
          <a:chOff x="0" y="0"/>
          <a:chExt cx="0" cy="0"/>
        </a:xfrm>
      </p:grpSpPr>
      <p:sp>
        <p:nvSpPr>
          <p:cNvPr id="67" name="Google Shape;67;p13"/>
          <p:cNvSpPr txBox="1"/>
          <p:nvPr>
            <p:ph type="ctrTitle"/>
          </p:nvPr>
        </p:nvSpPr>
        <p:spPr>
          <a:xfrm>
            <a:off x="300050" y="694950"/>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CPTS484 Presentation</a:t>
            </a:r>
            <a:endParaRPr/>
          </a:p>
        </p:txBody>
      </p:sp>
      <p:sp>
        <p:nvSpPr>
          <p:cNvPr id="68" name="Google Shape;68;p13"/>
          <p:cNvSpPr txBox="1"/>
          <p:nvPr>
            <p:ph idx="1" type="subTitle"/>
          </p:nvPr>
        </p:nvSpPr>
        <p:spPr>
          <a:xfrm>
            <a:off x="364675" y="1832805"/>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By </a:t>
            </a:r>
            <a:r>
              <a:rPr lang="en" sz="2400"/>
              <a:t>Young&amp;Simple</a:t>
            </a:r>
            <a:endParaRPr sz="2400"/>
          </a:p>
          <a:p>
            <a:pPr indent="0" lvl="0" marL="0" rtl="0" algn="l">
              <a:spcBef>
                <a:spcPts val="0"/>
              </a:spcBef>
              <a:spcAft>
                <a:spcPts val="0"/>
              </a:spcAft>
              <a:buNone/>
            </a:pPr>
            <a:r>
              <a:rPr lang="en" sz="2400"/>
              <a:t>Yuzhu Feng</a:t>
            </a:r>
            <a:endParaRPr sz="2400"/>
          </a:p>
          <a:p>
            <a:pPr indent="0" lvl="0" marL="0" rtl="0" algn="l">
              <a:spcBef>
                <a:spcPts val="0"/>
              </a:spcBef>
              <a:spcAft>
                <a:spcPts val="0"/>
              </a:spcAft>
              <a:buNone/>
            </a:pPr>
            <a:r>
              <a:rPr lang="en" sz="2400"/>
              <a:t>Tianyu Miao</a:t>
            </a:r>
            <a:endParaRPr sz="2400"/>
          </a:p>
          <a:p>
            <a:pPr indent="0" lvl="0" marL="0" rtl="0" algn="l">
              <a:spcBef>
                <a:spcPts val="0"/>
              </a:spcBef>
              <a:spcAft>
                <a:spcPts val="0"/>
              </a:spcAft>
              <a:buNone/>
            </a:pPr>
            <a:r>
              <a:rPr lang="en" sz="2400"/>
              <a:t>Lei Shang</a:t>
            </a:r>
            <a:endParaRPr sz="2400"/>
          </a:p>
          <a:p>
            <a:pPr indent="0" lvl="0" marL="0" rtl="0" algn="l">
              <a:spcBef>
                <a:spcPts val="0"/>
              </a:spcBef>
              <a:spcAft>
                <a:spcPts val="0"/>
              </a:spcAft>
              <a:buNone/>
            </a:pPr>
            <a:r>
              <a:rPr lang="en" sz="2400"/>
              <a:t>12/05/2018</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A86E8"/>
        </a:solidFill>
      </p:bgPr>
    </p:bg>
    <p:spTree>
      <p:nvGrpSpPr>
        <p:cNvPr id="120" name="Shape 120"/>
        <p:cNvGrpSpPr/>
        <p:nvPr/>
      </p:nvGrpSpPr>
      <p:grpSpPr>
        <a:xfrm>
          <a:off x="0" y="0"/>
          <a:ext cx="0" cy="0"/>
          <a:chOff x="0" y="0"/>
          <a:chExt cx="0" cy="0"/>
        </a:xfrm>
      </p:grpSpPr>
      <p:sp>
        <p:nvSpPr>
          <p:cNvPr id="121" name="Google Shape;121;p22"/>
          <p:cNvSpPr txBox="1"/>
          <p:nvPr>
            <p:ph type="title"/>
          </p:nvPr>
        </p:nvSpPr>
        <p:spPr>
          <a:xfrm>
            <a:off x="4810275" y="-67150"/>
            <a:ext cx="4333800" cy="148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4"/>
                </a:solidFill>
              </a:rPr>
              <a:t>Routing interface</a:t>
            </a:r>
            <a:endParaRPr>
              <a:solidFill>
                <a:schemeClr val="accent4"/>
              </a:solidFill>
            </a:endParaRPr>
          </a:p>
        </p:txBody>
      </p:sp>
      <p:sp>
        <p:nvSpPr>
          <p:cNvPr id="122" name="Google Shape;122;p22"/>
          <p:cNvSpPr txBox="1"/>
          <p:nvPr>
            <p:ph idx="2" type="body"/>
          </p:nvPr>
        </p:nvSpPr>
        <p:spPr>
          <a:xfrm>
            <a:off x="4810275" y="1482300"/>
            <a:ext cx="4133700" cy="2922600"/>
          </a:xfrm>
          <a:prstGeom prst="rect">
            <a:avLst/>
          </a:prstGeom>
        </p:spPr>
        <p:txBody>
          <a:bodyPr anchorCtr="0" anchor="ctr" bIns="91425" lIns="91425" spcFirstLastPara="1" rIns="91425" wrap="square" tIns="91425">
            <a:noAutofit/>
          </a:bodyPr>
          <a:lstStyle/>
          <a:p>
            <a:pPr indent="-381000" lvl="0" marL="457200" rtl="0" algn="l">
              <a:spcBef>
                <a:spcPts val="0"/>
              </a:spcBef>
              <a:spcAft>
                <a:spcPts val="0"/>
              </a:spcAft>
              <a:buSzPts val="2400"/>
              <a:buChar char="-"/>
            </a:pPr>
            <a:r>
              <a:rPr lang="en" sz="2400"/>
              <a:t>The route will be displayed on the screen, and at the same time there will be many voice prompts to help the blind direct the route and avoid obstacle</a:t>
            </a:r>
            <a:endParaRPr sz="2400"/>
          </a:p>
        </p:txBody>
      </p:sp>
      <p:pic>
        <p:nvPicPr>
          <p:cNvPr id="123" name="Google Shape;123;p22"/>
          <p:cNvPicPr preferRelativeResize="0"/>
          <p:nvPr/>
        </p:nvPicPr>
        <p:blipFill>
          <a:blip r:embed="rId3">
            <a:alphaModFix/>
          </a:blip>
          <a:stretch>
            <a:fillRect/>
          </a:stretch>
        </p:blipFill>
        <p:spPr>
          <a:xfrm>
            <a:off x="854250" y="0"/>
            <a:ext cx="2687776" cy="51434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A86E8"/>
        </a:solidFill>
      </p:bgPr>
    </p:bg>
    <p:spTree>
      <p:nvGrpSpPr>
        <p:cNvPr id="127" name="Shape 127"/>
        <p:cNvGrpSpPr/>
        <p:nvPr/>
      </p:nvGrpSpPr>
      <p:grpSpPr>
        <a:xfrm>
          <a:off x="0" y="0"/>
          <a:ext cx="0" cy="0"/>
          <a:chOff x="0" y="0"/>
          <a:chExt cx="0" cy="0"/>
        </a:xfrm>
      </p:grpSpPr>
      <p:sp>
        <p:nvSpPr>
          <p:cNvPr id="128" name="Google Shape;128;p23"/>
          <p:cNvSpPr txBox="1"/>
          <p:nvPr>
            <p:ph type="title"/>
          </p:nvPr>
        </p:nvSpPr>
        <p:spPr>
          <a:xfrm>
            <a:off x="3624950" y="163950"/>
            <a:ext cx="49821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000000"/>
                </a:solidFill>
              </a:rPr>
              <a:t>Emergency pop-up box </a:t>
            </a:r>
            <a:endParaRPr sz="3600">
              <a:solidFill>
                <a:srgbClr val="000000"/>
              </a:solidFill>
            </a:endParaRPr>
          </a:p>
        </p:txBody>
      </p:sp>
      <p:sp>
        <p:nvSpPr>
          <p:cNvPr id="129" name="Google Shape;129;p23"/>
          <p:cNvSpPr txBox="1"/>
          <p:nvPr>
            <p:ph idx="1" type="body"/>
          </p:nvPr>
        </p:nvSpPr>
        <p:spPr>
          <a:xfrm>
            <a:off x="3702475" y="171135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30" name="Google Shape;130;p23"/>
          <p:cNvSpPr txBox="1"/>
          <p:nvPr/>
        </p:nvSpPr>
        <p:spPr>
          <a:xfrm>
            <a:off x="3702475" y="1218425"/>
            <a:ext cx="4904700" cy="34953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The blind can able to click 5 times power button to contact with relative users and agencies</a:t>
            </a:r>
            <a:endParaRPr sz="2400"/>
          </a:p>
          <a:p>
            <a:pPr indent="0" lvl="0" marL="457200" rtl="0" algn="l">
              <a:spcBef>
                <a:spcPts val="0"/>
              </a:spcBef>
              <a:spcAft>
                <a:spcPts val="0"/>
              </a:spcAft>
              <a:buNone/>
            </a:pPr>
            <a:r>
              <a:t/>
            </a:r>
            <a:endParaRPr sz="2400"/>
          </a:p>
          <a:p>
            <a:pPr indent="-381000" lvl="0" marL="457200" rtl="0" algn="l">
              <a:spcBef>
                <a:spcPts val="0"/>
              </a:spcBef>
              <a:spcAft>
                <a:spcPts val="0"/>
              </a:spcAft>
              <a:buSzPts val="2400"/>
              <a:buChar char="-"/>
            </a:pPr>
            <a:r>
              <a:rPr lang="en" sz="2400"/>
              <a:t>The relative users will receive dangerous notice on their multi-functional devices</a:t>
            </a:r>
            <a:endParaRPr sz="2400"/>
          </a:p>
          <a:p>
            <a:pPr indent="0" lvl="0" marL="0" rtl="0" algn="l">
              <a:spcBef>
                <a:spcPts val="0"/>
              </a:spcBef>
              <a:spcAft>
                <a:spcPts val="0"/>
              </a:spcAft>
              <a:buNone/>
            </a:pPr>
            <a:r>
              <a:t/>
            </a:r>
            <a:endParaRPr sz="2400"/>
          </a:p>
        </p:txBody>
      </p:sp>
      <p:pic>
        <p:nvPicPr>
          <p:cNvPr id="131" name="Google Shape;131;p23"/>
          <p:cNvPicPr preferRelativeResize="0"/>
          <p:nvPr/>
        </p:nvPicPr>
        <p:blipFill>
          <a:blip r:embed="rId3">
            <a:alphaModFix/>
          </a:blip>
          <a:stretch>
            <a:fillRect/>
          </a:stretch>
        </p:blipFill>
        <p:spPr>
          <a:xfrm>
            <a:off x="312825" y="0"/>
            <a:ext cx="2687776" cy="51434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A86E8"/>
        </a:solidFill>
      </p:bgPr>
    </p:bg>
    <p:spTree>
      <p:nvGrpSpPr>
        <p:cNvPr id="135" name="Shape 135"/>
        <p:cNvGrpSpPr/>
        <p:nvPr/>
      </p:nvGrpSpPr>
      <p:grpSpPr>
        <a:xfrm>
          <a:off x="0" y="0"/>
          <a:ext cx="0" cy="0"/>
          <a:chOff x="0" y="0"/>
          <a:chExt cx="0" cy="0"/>
        </a:xfrm>
      </p:grpSpPr>
      <p:sp>
        <p:nvSpPr>
          <p:cNvPr id="136" name="Google Shape;136;p2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Functionalities</a:t>
            </a:r>
            <a:endParaRPr/>
          </a:p>
        </p:txBody>
      </p:sp>
      <p:sp>
        <p:nvSpPr>
          <p:cNvPr id="137" name="Google Shape;137;p24"/>
          <p:cNvSpPr txBox="1"/>
          <p:nvPr>
            <p:ph idx="1" type="body"/>
          </p:nvPr>
        </p:nvSpPr>
        <p:spPr>
          <a:xfrm>
            <a:off x="471900" y="1919075"/>
            <a:ext cx="8291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1.Multiple input: text &amp; voice</a:t>
            </a:r>
            <a:endParaRPr sz="1800"/>
          </a:p>
          <a:p>
            <a:pPr indent="0" lvl="0" marL="0" rtl="0" algn="l">
              <a:spcBef>
                <a:spcPts val="1600"/>
              </a:spcBef>
              <a:spcAft>
                <a:spcPts val="0"/>
              </a:spcAft>
              <a:buNone/>
            </a:pPr>
            <a:r>
              <a:rPr lang="en" sz="1800"/>
              <a:t>2. Route Calculation: provide route choices: shortest, fastest, etc.</a:t>
            </a:r>
            <a:endParaRPr sz="1800"/>
          </a:p>
          <a:p>
            <a:pPr indent="0" lvl="0" marL="0" rtl="0" algn="l">
              <a:spcBef>
                <a:spcPts val="1600"/>
              </a:spcBef>
              <a:spcAft>
                <a:spcPts val="0"/>
              </a:spcAft>
              <a:buNone/>
            </a:pPr>
            <a:r>
              <a:rPr lang="en" sz="1800"/>
              <a:t>3. Real-time obstacle detection</a:t>
            </a:r>
            <a:endParaRPr sz="1800"/>
          </a:p>
          <a:p>
            <a:pPr indent="0" lvl="0" marL="0" rtl="0" algn="l">
              <a:spcBef>
                <a:spcPts val="1600"/>
              </a:spcBef>
              <a:spcAft>
                <a:spcPts val="1600"/>
              </a:spcAft>
              <a:buNone/>
            </a:pPr>
            <a:r>
              <a:rPr lang="en" sz="1800"/>
              <a:t>4. Handy emergency handling</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A86E8"/>
        </a:solidFill>
      </p:bgPr>
    </p:bg>
    <p:spTree>
      <p:nvGrpSpPr>
        <p:cNvPr id="141" name="Shape 141"/>
        <p:cNvGrpSpPr/>
        <p:nvPr/>
      </p:nvGrpSpPr>
      <p:grpSpPr>
        <a:xfrm>
          <a:off x="0" y="0"/>
          <a:ext cx="0" cy="0"/>
          <a:chOff x="0" y="0"/>
          <a:chExt cx="0" cy="0"/>
        </a:xfrm>
      </p:grpSpPr>
      <p:sp>
        <p:nvSpPr>
          <p:cNvPr id="142" name="Google Shape;142;p25"/>
          <p:cNvSpPr txBox="1"/>
          <p:nvPr>
            <p:ph type="title"/>
          </p:nvPr>
        </p:nvSpPr>
        <p:spPr>
          <a:xfrm>
            <a:off x="475600" y="526350"/>
            <a:ext cx="81849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Advantages over conventional tools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A86E8"/>
        </a:solidFill>
      </p:bgPr>
    </p:bg>
    <p:spTree>
      <p:nvGrpSpPr>
        <p:cNvPr id="146" name="Shape 146"/>
        <p:cNvGrpSpPr/>
        <p:nvPr/>
      </p:nvGrpSpPr>
      <p:grpSpPr>
        <a:xfrm>
          <a:off x="0" y="0"/>
          <a:ext cx="0" cy="0"/>
          <a:chOff x="0" y="0"/>
          <a:chExt cx="0" cy="0"/>
        </a:xfrm>
      </p:grpSpPr>
      <p:sp>
        <p:nvSpPr>
          <p:cNvPr id="147" name="Google Shape;147;p2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Advantage 1:  Security</a:t>
            </a:r>
            <a:endParaRPr/>
          </a:p>
        </p:txBody>
      </p:sp>
      <p:sp>
        <p:nvSpPr>
          <p:cNvPr id="148" name="Google Shape;148;p2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provide three ways which are from three angles to protect users safety. </a:t>
            </a:r>
            <a:endParaRPr/>
          </a:p>
          <a:p>
            <a:pPr indent="0" lvl="0" marL="0" rtl="0" algn="l">
              <a:spcBef>
                <a:spcPts val="1600"/>
              </a:spcBef>
              <a:spcAft>
                <a:spcPts val="0"/>
              </a:spcAft>
              <a:buNone/>
            </a:pPr>
            <a:r>
              <a:rPr lang="en"/>
              <a:t>1: the users</a:t>
            </a:r>
            <a:endParaRPr/>
          </a:p>
          <a:p>
            <a:pPr indent="0" lvl="0" marL="0" rtl="0" algn="l">
              <a:spcBef>
                <a:spcPts val="1600"/>
              </a:spcBef>
              <a:spcAft>
                <a:spcPts val="0"/>
              </a:spcAft>
              <a:buNone/>
            </a:pPr>
            <a:r>
              <a:rPr lang="en"/>
              <a:t>2: the guardians</a:t>
            </a:r>
            <a:endParaRPr/>
          </a:p>
          <a:p>
            <a:pPr indent="0" lvl="0" marL="0" rtl="0" algn="l">
              <a:spcBef>
                <a:spcPts val="1600"/>
              </a:spcBef>
              <a:spcAft>
                <a:spcPts val="1600"/>
              </a:spcAft>
              <a:buNone/>
            </a:pPr>
            <a:r>
              <a:rPr lang="en"/>
              <a:t>3: the strangers(passerby)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A86E8"/>
        </a:solidFill>
      </p:bgPr>
    </p:bg>
    <p:spTree>
      <p:nvGrpSpPr>
        <p:cNvPr id="152" name="Shape 152"/>
        <p:cNvGrpSpPr/>
        <p:nvPr/>
      </p:nvGrpSpPr>
      <p:grpSpPr>
        <a:xfrm>
          <a:off x="0" y="0"/>
          <a:ext cx="0" cy="0"/>
          <a:chOff x="0" y="0"/>
          <a:chExt cx="0" cy="0"/>
        </a:xfrm>
      </p:grpSpPr>
      <p:sp>
        <p:nvSpPr>
          <p:cNvPr id="153" name="Google Shape;153;p2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 sz="1800"/>
              <a:t>                                                          </a:t>
            </a:r>
            <a:r>
              <a:rPr lang="en" sz="3000"/>
              <a:t>the users</a:t>
            </a:r>
            <a:endParaRPr sz="3000"/>
          </a:p>
        </p:txBody>
      </p:sp>
      <p:sp>
        <p:nvSpPr>
          <p:cNvPr id="154" name="Google Shape;154;p2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When they encounter some problems or accidents, they can click a button in the interface so that the situation can be known by their family members.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A86E8"/>
        </a:solidFill>
      </p:bgPr>
    </p:bg>
    <p:spTree>
      <p:nvGrpSpPr>
        <p:cNvPr id="158" name="Shape 158"/>
        <p:cNvGrpSpPr/>
        <p:nvPr/>
      </p:nvGrpSpPr>
      <p:grpSpPr>
        <a:xfrm>
          <a:off x="0" y="0"/>
          <a:ext cx="0" cy="0"/>
          <a:chOff x="0" y="0"/>
          <a:chExt cx="0" cy="0"/>
        </a:xfrm>
      </p:grpSpPr>
      <p:sp>
        <p:nvSpPr>
          <p:cNvPr id="159" name="Google Shape;159;p2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                          The guardians</a:t>
            </a:r>
            <a:endParaRPr/>
          </a:p>
        </p:txBody>
      </p:sp>
      <p:sp>
        <p:nvSpPr>
          <p:cNvPr id="160" name="Google Shape;160;p28"/>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 remote monitor locating  the user’s position: when the user’s  stayed in one place for a long time,  the monitor will send a caution to their guardians who can then decide whether the users are safe or not.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A86E8"/>
        </a:solidFill>
      </p:bgPr>
    </p:bg>
    <p:spTree>
      <p:nvGrpSpPr>
        <p:cNvPr id="164" name="Shape 164"/>
        <p:cNvGrpSpPr/>
        <p:nvPr/>
      </p:nvGrpSpPr>
      <p:grpSpPr>
        <a:xfrm>
          <a:off x="0" y="0"/>
          <a:ext cx="0" cy="0"/>
          <a:chOff x="0" y="0"/>
          <a:chExt cx="0" cy="0"/>
        </a:xfrm>
      </p:grpSpPr>
      <p:sp>
        <p:nvSpPr>
          <p:cNvPr id="165" name="Google Shape;165;p2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Advantage 2: Various route choices</a:t>
            </a:r>
            <a:endParaRPr/>
          </a:p>
        </p:txBody>
      </p:sp>
      <p:sp>
        <p:nvSpPr>
          <p:cNvPr id="166" name="Google Shape;166;p29"/>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shortest way</a:t>
            </a:r>
            <a:endParaRPr/>
          </a:p>
          <a:p>
            <a:pPr indent="0" lvl="0" marL="0" rtl="0" algn="l">
              <a:spcBef>
                <a:spcPts val="1600"/>
              </a:spcBef>
              <a:spcAft>
                <a:spcPts val="0"/>
              </a:spcAft>
              <a:buNone/>
            </a:pPr>
            <a:r>
              <a:rPr lang="en"/>
              <a:t>2: fastest way</a:t>
            </a:r>
            <a:endParaRPr/>
          </a:p>
          <a:p>
            <a:pPr indent="0" lvl="0" marL="0" rtl="0" algn="l">
              <a:spcBef>
                <a:spcPts val="1600"/>
              </a:spcBef>
              <a:spcAft>
                <a:spcPts val="0"/>
              </a:spcAft>
              <a:buNone/>
            </a:pPr>
            <a:r>
              <a:rPr lang="en"/>
              <a:t>3: safest way</a:t>
            </a:r>
            <a:endParaRPr/>
          </a:p>
          <a:p>
            <a:pPr indent="0" lvl="0" marL="0" rtl="0" algn="l">
              <a:spcBef>
                <a:spcPts val="1600"/>
              </a:spcBef>
              <a:spcAft>
                <a:spcPts val="1600"/>
              </a:spcAft>
              <a:buNone/>
            </a:pPr>
            <a:r>
              <a:rPr lang="en"/>
              <a:t>4: uncrowded way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A86E8"/>
        </a:solidFill>
      </p:bgPr>
    </p:bg>
    <p:spTree>
      <p:nvGrpSpPr>
        <p:cNvPr id="170" name="Shape 170"/>
        <p:cNvGrpSpPr/>
        <p:nvPr/>
      </p:nvGrpSpPr>
      <p:grpSpPr>
        <a:xfrm>
          <a:off x="0" y="0"/>
          <a:ext cx="0" cy="0"/>
          <a:chOff x="0" y="0"/>
          <a:chExt cx="0" cy="0"/>
        </a:xfrm>
      </p:grpSpPr>
      <p:sp>
        <p:nvSpPr>
          <p:cNvPr id="171" name="Google Shape;171;p3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Route choices</a:t>
            </a:r>
            <a:endParaRPr/>
          </a:p>
        </p:txBody>
      </p:sp>
      <p:sp>
        <p:nvSpPr>
          <p:cNvPr id="172" name="Google Shape;172;p30"/>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Shortest way: </a:t>
            </a:r>
            <a:r>
              <a:rPr lang="en"/>
              <a:t>Beneficial to people who don’t want to run a long way.</a:t>
            </a:r>
            <a:endParaRPr/>
          </a:p>
          <a:p>
            <a:pPr indent="0" lvl="0" marL="0" rtl="0" algn="l">
              <a:spcBef>
                <a:spcPts val="1600"/>
              </a:spcBef>
              <a:spcAft>
                <a:spcPts val="0"/>
              </a:spcAft>
              <a:buClr>
                <a:srgbClr val="000000"/>
              </a:buClr>
              <a:buSzPts val="1100"/>
              <a:buFont typeface="Arial"/>
              <a:buNone/>
            </a:pPr>
            <a:r>
              <a:rPr b="1" lang="en"/>
              <a:t>Fastest way:</a:t>
            </a:r>
            <a:r>
              <a:rPr lang="en"/>
              <a:t> beneficial to people who want to arrive the destination quickly.</a:t>
            </a:r>
            <a:endParaRPr/>
          </a:p>
          <a:p>
            <a:pPr indent="0" lvl="0" marL="0" rtl="0" algn="l">
              <a:spcBef>
                <a:spcPts val="1600"/>
              </a:spcBef>
              <a:spcAft>
                <a:spcPts val="0"/>
              </a:spcAft>
              <a:buClr>
                <a:srgbClr val="000000"/>
              </a:buClr>
              <a:buSzPts val="1100"/>
              <a:buFont typeface="Arial"/>
              <a:buNone/>
            </a:pPr>
            <a:r>
              <a:rPr b="1" lang="en"/>
              <a:t>Safest way: </a:t>
            </a:r>
            <a:r>
              <a:rPr lang="en"/>
              <a:t>Less steps or barriers: beneficial to people who prefer to take a smooth road; avoid encountering some problems or accidents.</a:t>
            </a:r>
            <a:endParaRPr/>
          </a:p>
          <a:p>
            <a:pPr indent="0" lvl="0" marL="0" rtl="0" algn="l">
              <a:lnSpc>
                <a:spcPct val="100000"/>
              </a:lnSpc>
              <a:spcBef>
                <a:spcPts val="1600"/>
              </a:spcBef>
              <a:spcAft>
                <a:spcPts val="0"/>
              </a:spcAft>
              <a:buClr>
                <a:srgbClr val="000000"/>
              </a:buClr>
              <a:buSzPts val="1100"/>
              <a:buFont typeface="Arial"/>
              <a:buNone/>
            </a:pPr>
            <a:r>
              <a:rPr b="1" lang="en">
                <a:solidFill>
                  <a:srgbClr val="666666"/>
                </a:solidFill>
              </a:rPr>
              <a:t>Uncrowded way:</a:t>
            </a:r>
            <a:r>
              <a:rPr b="1" lang="en">
                <a:solidFill>
                  <a:srgbClr val="999999"/>
                </a:solidFill>
              </a:rPr>
              <a:t> </a:t>
            </a:r>
            <a:r>
              <a:rPr lang="en"/>
              <a:t>Less people in this route; It might be convenient for blind people to run in this way.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A86E8"/>
        </a:solidFill>
      </p:bgPr>
    </p:bg>
    <p:spTree>
      <p:nvGrpSpPr>
        <p:cNvPr id="176" name="Shape 176"/>
        <p:cNvGrpSpPr/>
        <p:nvPr/>
      </p:nvGrpSpPr>
      <p:grpSpPr>
        <a:xfrm>
          <a:off x="0" y="0"/>
          <a:ext cx="0" cy="0"/>
          <a:chOff x="0" y="0"/>
          <a:chExt cx="0" cy="0"/>
        </a:xfrm>
      </p:grpSpPr>
      <p:sp>
        <p:nvSpPr>
          <p:cNvPr id="177" name="Google Shape;177;p3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Advantage 3: advantage over guide dogs</a:t>
            </a:r>
            <a:endParaRPr/>
          </a:p>
        </p:txBody>
      </p:sp>
      <p:sp>
        <p:nvSpPr>
          <p:cNvPr id="178" name="Google Shape;178;p31"/>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Better stability</a:t>
            </a:r>
            <a:endParaRPr/>
          </a:p>
          <a:p>
            <a:pPr indent="0" lvl="0" marL="0" rtl="0" algn="l">
              <a:spcBef>
                <a:spcPts val="1600"/>
              </a:spcBef>
              <a:spcAft>
                <a:spcPts val="0"/>
              </a:spcAft>
              <a:buNone/>
            </a:pPr>
            <a:r>
              <a:rPr lang="en"/>
              <a:t>2: Save money and time to train guide dogs</a:t>
            </a:r>
            <a:endParaRPr/>
          </a:p>
          <a:p>
            <a:pPr indent="0" lvl="0" marL="0" rtl="0" algn="l">
              <a:spcBef>
                <a:spcPts val="1600"/>
              </a:spcBef>
              <a:spcAft>
                <a:spcPts val="0"/>
              </a:spcAft>
              <a:buNone/>
            </a:pPr>
            <a:r>
              <a:rPr lang="en"/>
              <a:t>3: update maps or notices in time</a:t>
            </a:r>
            <a:endParaRPr/>
          </a:p>
          <a:p>
            <a:pPr indent="0" lvl="0" marL="0" rtl="0" algn="l">
              <a:spcBef>
                <a:spcPts val="1600"/>
              </a:spcBef>
              <a:spcAft>
                <a:spcPts val="1600"/>
              </a:spcAft>
              <a:buNone/>
            </a:pPr>
            <a:r>
              <a:rPr lang="en"/>
              <a:t>4: security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A86E8"/>
        </a:solidFill>
      </p:bgPr>
    </p:bg>
    <p:spTree>
      <p:nvGrpSpPr>
        <p:cNvPr id="72" name="Shape 72"/>
        <p:cNvGrpSpPr/>
        <p:nvPr/>
      </p:nvGrpSpPr>
      <p:grpSpPr>
        <a:xfrm>
          <a:off x="0" y="0"/>
          <a:ext cx="0" cy="0"/>
          <a:chOff x="0" y="0"/>
          <a:chExt cx="0" cy="0"/>
        </a:xfrm>
      </p:grpSpPr>
      <p:sp>
        <p:nvSpPr>
          <p:cNvPr id="73" name="Google Shape;73;p14"/>
          <p:cNvSpPr txBox="1"/>
          <p:nvPr>
            <p:ph type="title"/>
          </p:nvPr>
        </p:nvSpPr>
        <p:spPr>
          <a:xfrm>
            <a:off x="460950" y="1078300"/>
            <a:ext cx="8222100" cy="296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THEIA: Automated Guide for the blind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A86E8"/>
        </a:solidFill>
      </p:bgPr>
    </p:bg>
    <p:spTree>
      <p:nvGrpSpPr>
        <p:cNvPr id="182" name="Shape 182"/>
        <p:cNvGrpSpPr/>
        <p:nvPr/>
      </p:nvGrpSpPr>
      <p:grpSpPr>
        <a:xfrm>
          <a:off x="0" y="0"/>
          <a:ext cx="0" cy="0"/>
          <a:chOff x="0" y="0"/>
          <a:chExt cx="0" cy="0"/>
        </a:xfrm>
      </p:grpSpPr>
      <p:sp>
        <p:nvSpPr>
          <p:cNvPr id="183" name="Google Shape;183;p3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Prototype </a:t>
            </a:r>
            <a:r>
              <a:rPr lang="en"/>
              <a:t>Demo</a:t>
            </a:r>
            <a:endParaRPr/>
          </a:p>
        </p:txBody>
      </p:sp>
      <p:sp>
        <p:nvSpPr>
          <p:cNvPr id="184" name="Google Shape;184;p3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UI, Functionalities</a:t>
            </a:r>
            <a:endParaRPr sz="2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91" name="Google Shape;191;p33"/>
          <p:cNvPicPr preferRelativeResize="0"/>
          <p:nvPr/>
        </p:nvPicPr>
        <p:blipFill>
          <a:blip r:embed="rId3">
            <a:alphaModFix/>
          </a:blip>
          <a:stretch>
            <a:fillRect/>
          </a:stretch>
        </p:blipFill>
        <p:spPr>
          <a:xfrm>
            <a:off x="2984291" y="0"/>
            <a:ext cx="2893220" cy="514350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4"/>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4"/>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98" name="Google Shape;198;p34"/>
          <p:cNvPicPr preferRelativeResize="0"/>
          <p:nvPr/>
        </p:nvPicPr>
        <p:blipFill>
          <a:blip r:embed="rId3">
            <a:alphaModFix/>
          </a:blip>
          <a:stretch>
            <a:fillRect/>
          </a:stretch>
        </p:blipFill>
        <p:spPr>
          <a:xfrm>
            <a:off x="3125391" y="0"/>
            <a:ext cx="2893220" cy="514350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5"/>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5"/>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05" name="Google Shape;205;p35"/>
          <p:cNvPicPr preferRelativeResize="0"/>
          <p:nvPr/>
        </p:nvPicPr>
        <p:blipFill>
          <a:blip r:embed="rId3">
            <a:alphaModFix/>
          </a:blip>
          <a:stretch>
            <a:fillRect/>
          </a:stretch>
        </p:blipFill>
        <p:spPr>
          <a:xfrm>
            <a:off x="3125391" y="0"/>
            <a:ext cx="2893220" cy="514350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A86E8"/>
        </a:solidFill>
      </p:bgPr>
    </p:bg>
    <p:spTree>
      <p:nvGrpSpPr>
        <p:cNvPr id="209" name="Shape 209"/>
        <p:cNvGrpSpPr/>
        <p:nvPr/>
      </p:nvGrpSpPr>
      <p:grpSpPr>
        <a:xfrm>
          <a:off x="0" y="0"/>
          <a:ext cx="0" cy="0"/>
          <a:chOff x="0" y="0"/>
          <a:chExt cx="0" cy="0"/>
        </a:xfrm>
      </p:grpSpPr>
      <p:pic>
        <p:nvPicPr>
          <p:cNvPr descr="Black and white upward shot of Golden Gate Bridge" id="210" name="Google Shape;210;p36"/>
          <p:cNvPicPr preferRelativeResize="0"/>
          <p:nvPr/>
        </p:nvPicPr>
        <p:blipFill rotWithShape="1">
          <a:blip r:embed="rId3">
            <a:alphaModFix/>
          </a:blip>
          <a:srcRect b="0" l="19071" r="4853" t="9"/>
          <a:stretch/>
        </p:blipFill>
        <p:spPr>
          <a:xfrm>
            <a:off x="3274676" y="0"/>
            <a:ext cx="5869325" cy="5143504"/>
          </a:xfrm>
          <a:prstGeom prst="rect">
            <a:avLst/>
          </a:prstGeom>
          <a:noFill/>
          <a:ln>
            <a:noFill/>
          </a:ln>
        </p:spPr>
      </p:pic>
      <p:sp>
        <p:nvSpPr>
          <p:cNvPr id="211" name="Google Shape;211;p36"/>
          <p:cNvSpPr txBox="1"/>
          <p:nvPr>
            <p:ph type="title"/>
          </p:nvPr>
        </p:nvSpPr>
        <p:spPr>
          <a:xfrm>
            <a:off x="477450" y="537975"/>
            <a:ext cx="4563000" cy="1562100"/>
          </a:xfrm>
          <a:prstGeom prst="rect">
            <a:avLst/>
          </a:prstGeom>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9600"/>
              <a:t>Thanks</a:t>
            </a:r>
            <a:r>
              <a:rPr b="1" lang="en" sz="7200"/>
              <a:t>!</a:t>
            </a:r>
            <a:endParaRPr b="1" sz="7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A86E8"/>
        </a:solidFill>
      </p:bgPr>
    </p:bg>
    <p:spTree>
      <p:nvGrpSpPr>
        <p:cNvPr id="77" name="Shape 77"/>
        <p:cNvGrpSpPr/>
        <p:nvPr/>
      </p:nvGrpSpPr>
      <p:grpSpPr>
        <a:xfrm>
          <a:off x="0" y="0"/>
          <a:ext cx="0" cy="0"/>
          <a:chOff x="0" y="0"/>
          <a:chExt cx="0" cy="0"/>
        </a:xfrm>
      </p:grpSpPr>
      <p:sp>
        <p:nvSpPr>
          <p:cNvPr id="78" name="Google Shape;78;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 of THEIA</a:t>
            </a:r>
            <a:endParaRPr/>
          </a:p>
        </p:txBody>
      </p:sp>
      <p:sp>
        <p:nvSpPr>
          <p:cNvPr id="79" name="Google Shape;79;p1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THEIA is the automated system that helps blind people </a:t>
            </a:r>
            <a:r>
              <a:rPr b="1" lang="en"/>
              <a:t>safely navigate indoors</a:t>
            </a:r>
            <a:r>
              <a:rPr lang="en"/>
              <a:t>.</a:t>
            </a:r>
            <a:endParaRPr/>
          </a:p>
          <a:p>
            <a:pPr indent="-342900" lvl="0" marL="457200" rtl="0" algn="l">
              <a:spcBef>
                <a:spcPts val="1600"/>
              </a:spcBef>
              <a:spcAft>
                <a:spcPts val="0"/>
              </a:spcAft>
              <a:buSzPts val="1800"/>
              <a:buChar char="-"/>
            </a:pPr>
            <a:r>
              <a:rPr lang="en"/>
              <a:t>Usable for the blind</a:t>
            </a:r>
            <a:endParaRPr/>
          </a:p>
          <a:p>
            <a:pPr indent="-342900" lvl="0" marL="457200" rtl="0" algn="l">
              <a:spcBef>
                <a:spcPts val="0"/>
              </a:spcBef>
              <a:spcAft>
                <a:spcPts val="0"/>
              </a:spcAft>
              <a:buSzPts val="1800"/>
              <a:buChar char="-"/>
            </a:pPr>
            <a:r>
              <a:rPr lang="en"/>
              <a:t>Extensible</a:t>
            </a:r>
            <a:endParaRPr/>
          </a:p>
          <a:p>
            <a:pPr indent="-342900" lvl="0" marL="457200" rtl="0" algn="l">
              <a:spcBef>
                <a:spcPts val="0"/>
              </a:spcBef>
              <a:spcAft>
                <a:spcPts val="0"/>
              </a:spcAft>
              <a:buSzPts val="1800"/>
              <a:buChar char="-"/>
            </a:pPr>
            <a:r>
              <a:rPr lang="en"/>
              <a:t>Customizable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A86E8"/>
        </a:solidFill>
      </p:bgPr>
    </p:bg>
    <p:spTree>
      <p:nvGrpSpPr>
        <p:cNvPr id="83" name="Shape 83"/>
        <p:cNvGrpSpPr/>
        <p:nvPr/>
      </p:nvGrpSpPr>
      <p:grpSpPr>
        <a:xfrm>
          <a:off x="0" y="0"/>
          <a:ext cx="0" cy="0"/>
          <a:chOff x="0" y="0"/>
          <a:chExt cx="0" cy="0"/>
        </a:xfrm>
      </p:grpSpPr>
      <p:sp>
        <p:nvSpPr>
          <p:cNvPr id="84" name="Google Shape;84;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Development Process</a:t>
            </a:r>
            <a:endParaRPr/>
          </a:p>
        </p:txBody>
      </p:sp>
      <p:sp>
        <p:nvSpPr>
          <p:cNvPr id="85" name="Google Shape;85;p16"/>
          <p:cNvSpPr txBox="1"/>
          <p:nvPr>
            <p:ph idx="1" type="body"/>
          </p:nvPr>
        </p:nvSpPr>
        <p:spPr>
          <a:xfrm>
            <a:off x="266750" y="1875100"/>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Evolutionary Process Model: the Prototyping Model</a:t>
            </a:r>
            <a:endParaRPr sz="2400"/>
          </a:p>
          <a:p>
            <a:pPr indent="0" lvl="0" marL="0" rtl="0" algn="l">
              <a:spcBef>
                <a:spcPts val="1600"/>
              </a:spcBef>
              <a:spcAft>
                <a:spcPts val="1600"/>
              </a:spcAft>
              <a:buNone/>
            </a:pPr>
            <a:r>
              <a:t/>
            </a:r>
            <a:endParaRPr sz="2400"/>
          </a:p>
        </p:txBody>
      </p:sp>
      <p:pic>
        <p:nvPicPr>
          <p:cNvPr id="86" name="Google Shape;86;p16"/>
          <p:cNvPicPr preferRelativeResize="0"/>
          <p:nvPr/>
        </p:nvPicPr>
        <p:blipFill>
          <a:blip r:embed="rId3">
            <a:alphaModFix/>
          </a:blip>
          <a:stretch>
            <a:fillRect/>
          </a:stretch>
        </p:blipFill>
        <p:spPr>
          <a:xfrm>
            <a:off x="5570815" y="2433300"/>
            <a:ext cx="3294761" cy="2710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A86E8"/>
        </a:solidFill>
      </p:bgPr>
    </p:bg>
    <p:spTree>
      <p:nvGrpSpPr>
        <p:cNvPr id="90" name="Shape 90"/>
        <p:cNvGrpSpPr/>
        <p:nvPr/>
      </p:nvGrpSpPr>
      <p:grpSpPr>
        <a:xfrm>
          <a:off x="0" y="0"/>
          <a:ext cx="0" cy="0"/>
          <a:chOff x="0" y="0"/>
          <a:chExt cx="0" cy="0"/>
        </a:xfrm>
      </p:grpSpPr>
      <p:sp>
        <p:nvSpPr>
          <p:cNvPr id="91" name="Google Shape;91;p17"/>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AS-IS TO-BE scenario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A86E8"/>
        </a:solidFill>
      </p:bgPr>
    </p:bg>
    <p:spTree>
      <p:nvGrpSpPr>
        <p:cNvPr id="95" name="Shape 95"/>
        <p:cNvGrpSpPr/>
        <p:nvPr/>
      </p:nvGrpSpPr>
      <p:grpSpPr>
        <a:xfrm>
          <a:off x="0" y="0"/>
          <a:ext cx="0" cy="0"/>
          <a:chOff x="0" y="0"/>
          <a:chExt cx="0" cy="0"/>
        </a:xfrm>
      </p:grpSpPr>
      <p:sp>
        <p:nvSpPr>
          <p:cNvPr id="96" name="Google Shape;96;p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AS-IS TO-BE scenario 1</a:t>
            </a:r>
            <a:endParaRPr/>
          </a:p>
        </p:txBody>
      </p:sp>
      <p:sp>
        <p:nvSpPr>
          <p:cNvPr id="97" name="Google Shape;97;p18"/>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AS-IS: Although Jack cannot see, he wants to know what the nearby environment is like so that he can know what to do next. He has complained a lot about the inconvenience of shouting out aloud in order to get nearby people’s attention to help him.</a:t>
            </a:r>
            <a:endParaRPr/>
          </a:p>
          <a:p>
            <a:pPr indent="0" lvl="0" marL="0" rtl="0" algn="l">
              <a:spcBef>
                <a:spcPts val="1600"/>
              </a:spcBef>
              <a:spcAft>
                <a:spcPts val="0"/>
              </a:spcAft>
              <a:buNone/>
            </a:pPr>
            <a:r>
              <a:rPr lang="en"/>
              <a:t>TO-BE: THEIA enables the functionality of providing information of nearby environment: whether there’s a bathroom within 5 meters, whether there’s a drinking fountain within 3 meters, and etc.</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A86E8"/>
        </a:solidFill>
      </p:bgPr>
    </p:bg>
    <p:spTree>
      <p:nvGrpSpPr>
        <p:cNvPr id="101" name="Shape 101"/>
        <p:cNvGrpSpPr/>
        <p:nvPr/>
      </p:nvGrpSpPr>
      <p:grpSpPr>
        <a:xfrm>
          <a:off x="0" y="0"/>
          <a:ext cx="0" cy="0"/>
          <a:chOff x="0" y="0"/>
          <a:chExt cx="0" cy="0"/>
        </a:xfrm>
      </p:grpSpPr>
      <p:sp>
        <p:nvSpPr>
          <p:cNvPr id="102" name="Google Shape;102;p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AS-IS TO-BE scenario 2</a:t>
            </a:r>
            <a:endParaRPr/>
          </a:p>
        </p:txBody>
      </p:sp>
      <p:sp>
        <p:nvSpPr>
          <p:cNvPr id="103" name="Google Shape;103;p19"/>
          <p:cNvSpPr txBox="1"/>
          <p:nvPr>
            <p:ph idx="1" type="body"/>
          </p:nvPr>
        </p:nvSpPr>
        <p:spPr>
          <a:xfrm>
            <a:off x="471900" y="18849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AS-IS: Trudy is trying to go to a classroom. He needs to arrive there quickly because it is the time for class. However, he just know the destination without knowing the detailed route. He is hurried about looking for the classroom and wastes lots of time. </a:t>
            </a:r>
            <a:endParaRPr/>
          </a:p>
          <a:p>
            <a:pPr indent="0" lvl="0" marL="0" rtl="0" algn="l">
              <a:spcBef>
                <a:spcPts val="1600"/>
              </a:spcBef>
              <a:spcAft>
                <a:spcPts val="0"/>
              </a:spcAft>
              <a:buNone/>
            </a:pPr>
            <a:r>
              <a:rPr lang="en"/>
              <a:t>TO-BE: The app asks Trudy to give his current location and the destination. Then, the app calculates the distance of each route and recommends the shortest way to Trudy so that he can arrive the classroom on time.</a:t>
            </a:r>
            <a:endParaRPr/>
          </a:p>
          <a:p>
            <a:pPr indent="-342900" lvl="0" marL="457200" rtl="0" algn="l">
              <a:spcBef>
                <a:spcPts val="1600"/>
              </a:spcBef>
              <a:spcAft>
                <a:spcPts val="0"/>
              </a:spcAft>
              <a:buSzPts val="1800"/>
              <a:buChar char="-"/>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A86E8"/>
        </a:solidFill>
      </p:bgPr>
    </p:bg>
    <p:spTree>
      <p:nvGrpSpPr>
        <p:cNvPr id="107" name="Shape 107"/>
        <p:cNvGrpSpPr/>
        <p:nvPr/>
      </p:nvGrpSpPr>
      <p:grpSpPr>
        <a:xfrm>
          <a:off x="0" y="0"/>
          <a:ext cx="0" cy="0"/>
          <a:chOff x="0" y="0"/>
          <a:chExt cx="0" cy="0"/>
        </a:xfrm>
      </p:grpSpPr>
      <p:sp>
        <p:nvSpPr>
          <p:cNvPr id="108" name="Google Shape;108;p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AS-IS TO-BE scenario 3</a:t>
            </a:r>
            <a:endParaRPr/>
          </a:p>
        </p:txBody>
      </p:sp>
      <p:sp>
        <p:nvSpPr>
          <p:cNvPr id="109" name="Google Shape;109;p20"/>
          <p:cNvSpPr txBox="1"/>
          <p:nvPr>
            <p:ph idx="1" type="body"/>
          </p:nvPr>
        </p:nvSpPr>
        <p:spPr>
          <a:xfrm>
            <a:off x="471900" y="1919075"/>
            <a:ext cx="8222100" cy="30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AS-IS: Steve is trying to go to his next classroom. He knows he needs to walk ahead a few steps, and then turn left around the corner.However, he is not sure when to turn. He took a guess, but turned too early, hit the wall and hurt his head. </a:t>
            </a:r>
            <a:endParaRPr/>
          </a:p>
          <a:p>
            <a:pPr indent="0" lvl="0" marL="0" rtl="0" algn="l">
              <a:spcBef>
                <a:spcPts val="1600"/>
              </a:spcBef>
              <a:spcAft>
                <a:spcPts val="1600"/>
              </a:spcAft>
              <a:buNone/>
            </a:pPr>
            <a:r>
              <a:rPr lang="en"/>
              <a:t>TO-BE: THEIA asks Stevie to give his current location and the destination. The app calculates the route from the current location to the destination. THEIA tells Stevie to “walk ahead 10 steps, then turn left”</a:t>
            </a:r>
            <a:br>
              <a:rPr lang="en"/>
            </a:b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A86E8"/>
        </a:solidFill>
      </p:bgPr>
    </p:bg>
    <p:spTree>
      <p:nvGrpSpPr>
        <p:cNvPr id="113" name="Shape 113"/>
        <p:cNvGrpSpPr/>
        <p:nvPr/>
      </p:nvGrpSpPr>
      <p:grpSpPr>
        <a:xfrm>
          <a:off x="0" y="0"/>
          <a:ext cx="0" cy="0"/>
          <a:chOff x="0" y="0"/>
          <a:chExt cx="0" cy="0"/>
        </a:xfrm>
      </p:grpSpPr>
      <p:sp>
        <p:nvSpPr>
          <p:cNvPr id="114" name="Google Shape;114;p21"/>
          <p:cNvSpPr txBox="1"/>
          <p:nvPr>
            <p:ph type="title"/>
          </p:nvPr>
        </p:nvSpPr>
        <p:spPr>
          <a:xfrm>
            <a:off x="460950" y="6940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User Interface</a:t>
            </a:r>
            <a:endParaRPr/>
          </a:p>
        </p:txBody>
      </p:sp>
      <p:sp>
        <p:nvSpPr>
          <p:cNvPr id="115" name="Google Shape;115;p21"/>
          <p:cNvSpPr txBox="1"/>
          <p:nvPr/>
        </p:nvSpPr>
        <p:spPr>
          <a:xfrm>
            <a:off x="471900" y="1876475"/>
            <a:ext cx="4512300" cy="28296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Using voice to input and confirm the destination</a:t>
            </a:r>
            <a:endParaRPr sz="2400"/>
          </a:p>
          <a:p>
            <a:pPr indent="0" lvl="0" marL="457200" rtl="0" algn="l">
              <a:spcBef>
                <a:spcPts val="0"/>
              </a:spcBef>
              <a:spcAft>
                <a:spcPts val="0"/>
              </a:spcAft>
              <a:buNone/>
            </a:pPr>
            <a:r>
              <a:t/>
            </a:r>
            <a:endParaRPr sz="2400"/>
          </a:p>
          <a:p>
            <a:pPr indent="-381000" lvl="0" marL="457200" rtl="0" algn="l">
              <a:spcBef>
                <a:spcPts val="0"/>
              </a:spcBef>
              <a:spcAft>
                <a:spcPts val="0"/>
              </a:spcAft>
              <a:buSzPts val="2400"/>
              <a:buChar char="-"/>
            </a:pPr>
            <a:r>
              <a:rPr lang="en" sz="2400"/>
              <a:t>The blind can able to use their voice to choice the most suitable path.</a:t>
            </a:r>
            <a:endParaRPr sz="2400"/>
          </a:p>
        </p:txBody>
      </p:sp>
      <p:pic>
        <p:nvPicPr>
          <p:cNvPr id="116" name="Google Shape;116;p21"/>
          <p:cNvPicPr preferRelativeResize="0"/>
          <p:nvPr/>
        </p:nvPicPr>
        <p:blipFill>
          <a:blip r:embed="rId4">
            <a:alphaModFix/>
          </a:blip>
          <a:stretch>
            <a:fillRect/>
          </a:stretch>
        </p:blipFill>
        <p:spPr>
          <a:xfrm>
            <a:off x="5649424" y="0"/>
            <a:ext cx="2687752" cy="51434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